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2" r:id="rId4"/>
    <p:sldId id="293" r:id="rId5"/>
    <p:sldId id="294" r:id="rId6"/>
    <p:sldId id="265" r:id="rId7"/>
    <p:sldId id="267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4" autoAdjust="0"/>
    <p:restoredTop sz="84341" autoAdjust="0"/>
  </p:normalViewPr>
  <p:slideViewPr>
    <p:cSldViewPr snapToGrid="0">
      <p:cViewPr varScale="1">
        <p:scale>
          <a:sx n="59" d="100"/>
          <a:sy n="59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6CC7C-358E-4C1B-BBE0-6AFA23F2B40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36602-3840-4733-A6BA-C4EB98B45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9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6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40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They could also break apart one factor.  For example:</a:t>
            </a:r>
          </a:p>
          <a:p>
            <a:r>
              <a:rPr lang="en-US" dirty="0" smtClean="0"/>
              <a:t>40 x 5 x 10</a:t>
            </a:r>
          </a:p>
          <a:p>
            <a:r>
              <a:rPr lang="en-US" dirty="0" smtClean="0"/>
              <a:t>20</a:t>
            </a:r>
            <a:r>
              <a:rPr lang="en-US" baseline="0" dirty="0" smtClean="0"/>
              <a:t> tens x 10</a:t>
            </a:r>
          </a:p>
          <a:p>
            <a:r>
              <a:rPr lang="en-US" baseline="0" dirty="0" smtClean="0"/>
              <a:t>200 x 10 (two hundred tens)</a:t>
            </a:r>
          </a:p>
          <a:p>
            <a:r>
              <a:rPr lang="en-US" baseline="0" dirty="0" smtClean="0"/>
              <a:t>2000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02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2400</a:t>
            </a:r>
          </a:p>
          <a:p>
            <a:r>
              <a:rPr lang="en-US" dirty="0" smtClean="0"/>
              <a:t>They can grid any where in the chart, as long as the</a:t>
            </a:r>
            <a:r>
              <a:rPr lang="en-US" baseline="0" dirty="0" smtClean="0"/>
              <a:t> numbers are in consecutive boxes.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36602-3840-4733-A6BA-C4EB98B450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5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1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6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7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6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0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8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BA5CB-C8D4-4C61-B8CF-01AC8388608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A48D-0088-4FD1-A1C7-BF22C30CF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 by multiples of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1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Let’s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67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Multiply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4064" y="1104679"/>
            <a:ext cx="7280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20 x 3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9208" y="1805871"/>
            <a:ext cx="7280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 tens </a:t>
            </a:r>
            <a:r>
              <a:rPr lang="en-US" sz="6600" dirty="0">
                <a:solidFill>
                  <a:srgbClr val="FF0000"/>
                </a:solidFill>
              </a:rPr>
              <a:t>x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616088" y="3536802"/>
            <a:ext cx="2988128" cy="2988128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90016" y="3536802"/>
            <a:ext cx="2988128" cy="2988128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94573" y="3536802"/>
            <a:ext cx="2988128" cy="2988128"/>
          </a:xfrm>
          <a:prstGeom prst="ellipse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1490972" y="3802958"/>
            <a:ext cx="570193" cy="24861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2118968" y="3802958"/>
            <a:ext cx="570193" cy="248611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5148572" y="3761762"/>
            <a:ext cx="570193" cy="248611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5776568" y="3761762"/>
            <a:ext cx="570193" cy="248611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8904143" y="3761762"/>
            <a:ext cx="570193" cy="248611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4" t="13836" r="13902" b="11957"/>
          <a:stretch/>
        </p:blipFill>
        <p:spPr>
          <a:xfrm>
            <a:off x="9532139" y="3761762"/>
            <a:ext cx="570193" cy="2486113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994251" y="1788258"/>
            <a:ext cx="35008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/>
              <a:t>6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>
                <a:solidFill>
                  <a:schemeClr val="accent2"/>
                </a:solidFill>
              </a:rPr>
              <a:t>tens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931811" y="1795639"/>
            <a:ext cx="19852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</a:t>
            </a:r>
            <a:r>
              <a:rPr lang="en-US" sz="4000" dirty="0" smtClean="0"/>
              <a:t>r </a:t>
            </a:r>
            <a:r>
              <a:rPr lang="en-US" sz="6600" dirty="0" smtClean="0"/>
              <a:t>60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95500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2" grpId="1"/>
      <p:bldP spid="6" grpId="0" animBg="1"/>
      <p:bldP spid="7" grpId="0" animBg="1"/>
      <p:bldP spid="8" grpId="0" animBg="1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Let’s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67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Multiply.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542" y="242163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50 x 7  = ?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68699" y="2421629"/>
            <a:ext cx="333828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5 tens x 7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7542" y="4313785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10 x 10  = ?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9696" y="4313785"/>
            <a:ext cx="334690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1 ten x 10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96742" y="2457229"/>
            <a:ext cx="5444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5"/>
                </a:solidFill>
              </a:rPr>
              <a:t>= 35 tens </a:t>
            </a:r>
            <a:r>
              <a:rPr lang="en-US" sz="4400" b="1" dirty="0" smtClean="0"/>
              <a:t>or</a:t>
            </a:r>
            <a:r>
              <a:rPr lang="en-US" sz="6000" b="1" dirty="0" smtClean="0">
                <a:solidFill>
                  <a:schemeClr val="accent5"/>
                </a:solidFill>
              </a:rPr>
              <a:t> </a:t>
            </a:r>
            <a:r>
              <a:rPr lang="en-US" sz="6000" b="1" u="heavy" dirty="0" smtClean="0">
                <a:solidFill>
                  <a:schemeClr val="accent5"/>
                </a:solidFill>
                <a:uFill>
                  <a:solidFill>
                    <a:schemeClr val="tx1"/>
                  </a:solidFill>
                </a:uFill>
              </a:rPr>
              <a:t>35</a:t>
            </a:r>
            <a:r>
              <a:rPr lang="en-US" sz="6000" b="1" dirty="0" smtClean="0">
                <a:solidFill>
                  <a:schemeClr val="accent5"/>
                </a:solidFill>
              </a:rPr>
              <a:t>0</a:t>
            </a:r>
            <a:endParaRPr lang="en-US" sz="6000" b="1" dirty="0">
              <a:solidFill>
                <a:schemeClr val="accent5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47327" y="4323314"/>
            <a:ext cx="5444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5"/>
                </a:solidFill>
              </a:rPr>
              <a:t>= 10 tens </a:t>
            </a:r>
            <a:r>
              <a:rPr lang="en-US" sz="4400" b="1" dirty="0" smtClean="0"/>
              <a:t>or</a:t>
            </a:r>
            <a:r>
              <a:rPr lang="en-US" sz="6000" b="1" dirty="0" smtClean="0">
                <a:solidFill>
                  <a:schemeClr val="accent5"/>
                </a:solidFill>
              </a:rPr>
              <a:t> </a:t>
            </a:r>
            <a:r>
              <a:rPr lang="en-US" sz="6000" b="1" u="heavy" dirty="0" smtClean="0">
                <a:solidFill>
                  <a:schemeClr val="accent5"/>
                </a:solidFill>
                <a:uFill>
                  <a:solidFill>
                    <a:schemeClr val="tx1"/>
                  </a:solidFill>
                </a:uFill>
              </a:rPr>
              <a:t>10</a:t>
            </a:r>
            <a:r>
              <a:rPr lang="en-US" sz="6000" b="1" dirty="0" smtClean="0">
                <a:solidFill>
                  <a:schemeClr val="accent5"/>
                </a:solidFill>
              </a:rPr>
              <a:t>0</a:t>
            </a:r>
            <a:endParaRPr lang="en-US" sz="6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9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7" grpId="0"/>
      <p:bldP spid="19" grpId="0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322384" y="-199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 smtClean="0"/>
              <a:t>What if both factors were 2 digit numbers</a:t>
            </a:r>
            <a:endParaRPr lang="en-US" b="1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3975298" y="2091181"/>
            <a:ext cx="3793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20 x 15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63011" y="3039359"/>
            <a:ext cx="72800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 tens </a:t>
            </a:r>
            <a:r>
              <a:rPr lang="en-US" sz="6600" dirty="0">
                <a:solidFill>
                  <a:srgbClr val="FF0000"/>
                </a:solidFill>
              </a:rPr>
              <a:t>x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smtClean="0"/>
              <a:t>15</a:t>
            </a:r>
            <a:endParaRPr lang="en-US" sz="6600" dirty="0"/>
          </a:p>
        </p:txBody>
      </p:sp>
      <p:sp>
        <p:nvSpPr>
          <p:cNvPr id="63" name="TextBox 62"/>
          <p:cNvSpPr txBox="1"/>
          <p:nvPr/>
        </p:nvSpPr>
        <p:spPr>
          <a:xfrm>
            <a:off x="7064246" y="3039359"/>
            <a:ext cx="35008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=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/>
              <a:t>30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>
                <a:solidFill>
                  <a:schemeClr val="accent2"/>
                </a:solidFill>
              </a:rPr>
              <a:t>tens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19707" y="4487022"/>
            <a:ext cx="24466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</a:t>
            </a:r>
            <a:r>
              <a:rPr lang="en-US" sz="4000" dirty="0" smtClean="0"/>
              <a:t>r </a:t>
            </a:r>
            <a:r>
              <a:rPr lang="en-US" sz="6600" u="heavy" dirty="0" smtClean="0">
                <a:uFill>
                  <a:solidFill>
                    <a:schemeClr val="accent2"/>
                  </a:solidFill>
                </a:uFill>
              </a:rPr>
              <a:t>30</a:t>
            </a:r>
            <a:r>
              <a:rPr lang="en-US" sz="6600" dirty="0" smtClean="0"/>
              <a:t>0</a:t>
            </a:r>
            <a:endParaRPr lang="en-US" sz="6600" dirty="0"/>
          </a:p>
        </p:txBody>
      </p:sp>
      <p:sp>
        <p:nvSpPr>
          <p:cNvPr id="77" name="TextBox 76"/>
          <p:cNvSpPr txBox="1"/>
          <p:nvPr/>
        </p:nvSpPr>
        <p:spPr>
          <a:xfrm>
            <a:off x="322384" y="1037698"/>
            <a:ext cx="116096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>
                <a:solidFill>
                  <a:srgbClr val="00B050"/>
                </a:solidFill>
              </a:rPr>
              <a:t>I can use place value</a:t>
            </a:r>
            <a:endParaRPr lang="en-US" sz="6600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44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07345" y="829767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40    </a:t>
            </a:r>
            <a:r>
              <a:rPr lang="en-US" sz="6600" dirty="0" smtClean="0"/>
              <a:t>x</a:t>
            </a:r>
            <a:r>
              <a:rPr lang="en-US" sz="6600" dirty="0" smtClean="0">
                <a:solidFill>
                  <a:srgbClr val="0070C0"/>
                </a:solidFill>
              </a:rPr>
              <a:t>    50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386" y="0"/>
            <a:ext cx="116096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smtClean="0">
                <a:solidFill>
                  <a:srgbClr val="00B050"/>
                </a:solidFill>
              </a:rPr>
              <a:t>I can break apart the factors</a:t>
            </a:r>
            <a:endParaRPr lang="en-US" sz="6600" u="sng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014755" y="1937763"/>
            <a:ext cx="755301" cy="544169"/>
            <a:chOff x="5290457" y="3521645"/>
            <a:chExt cx="755301" cy="544169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5290457" y="3521645"/>
              <a:ext cx="375557" cy="5441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666015" y="3521645"/>
              <a:ext cx="379743" cy="5441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4013101" y="2366458"/>
            <a:ext cx="31341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4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/>
              <a:t>x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>
                <a:solidFill>
                  <a:schemeClr val="accent2"/>
                </a:solidFill>
              </a:rPr>
              <a:t>10</a:t>
            </a:r>
            <a:endParaRPr lang="en-US" sz="6600" dirty="0">
              <a:solidFill>
                <a:schemeClr val="accent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692641" y="1937763"/>
            <a:ext cx="755301" cy="544169"/>
            <a:chOff x="5290457" y="3521645"/>
            <a:chExt cx="755301" cy="544169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5290457" y="3521645"/>
              <a:ext cx="375557" cy="5441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666015" y="3521645"/>
              <a:ext cx="379743" cy="5441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690987" y="2366458"/>
            <a:ext cx="31341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7030A0"/>
                </a:solidFill>
              </a:rPr>
              <a:t>5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/>
              <a:t>x</a:t>
            </a:r>
            <a:r>
              <a:rPr lang="en-US" sz="6600" dirty="0" smtClean="0">
                <a:solidFill>
                  <a:srgbClr val="0070C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</a:rPr>
              <a:t>10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74635" y="4212771"/>
            <a:ext cx="2759276" cy="2383972"/>
          </a:xfrm>
          <a:prstGeom prst="wedgeEllipseCallout">
            <a:avLst>
              <a:gd name="adj1" fmla="val -63142"/>
              <a:gd name="adj2" fmla="val 583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commutative property of multiplication says I can multiply factors in ANY order.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61797" y="829767"/>
            <a:ext cx="7422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x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6427" y="2366458"/>
            <a:ext cx="1183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10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59909" y="2366458"/>
            <a:ext cx="1015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4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1729" y="2366458"/>
            <a:ext cx="13772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7030A0"/>
                </a:solidFill>
              </a:rPr>
              <a:t>10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07029" y="3923220"/>
            <a:ext cx="3930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(                )</a:t>
            </a:r>
            <a:endParaRPr lang="en-US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7004038" y="2366458"/>
            <a:ext cx="9207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7030A0"/>
                </a:solidFill>
              </a:rPr>
              <a:t>5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34731" y="2347872"/>
            <a:ext cx="859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x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08568" y="2348414"/>
            <a:ext cx="859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x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5914" y="2366458"/>
            <a:ext cx="859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x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3911" y="3923220"/>
            <a:ext cx="36156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(               )</a:t>
            </a:r>
            <a:endParaRPr lang="en-US" sz="6600" dirty="0"/>
          </a:p>
        </p:txBody>
      </p:sp>
      <p:sp>
        <p:nvSpPr>
          <p:cNvPr id="33" name="TextBox 32"/>
          <p:cNvSpPr txBox="1"/>
          <p:nvPr/>
        </p:nvSpPr>
        <p:spPr>
          <a:xfrm>
            <a:off x="4558773" y="4925984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20    </a:t>
            </a:r>
            <a:r>
              <a:rPr lang="en-US" sz="6600" dirty="0" smtClean="0"/>
              <a:t>x</a:t>
            </a:r>
            <a:r>
              <a:rPr lang="en-US" sz="6600" dirty="0" smtClean="0">
                <a:solidFill>
                  <a:srgbClr val="0070C0"/>
                </a:solidFill>
              </a:rPr>
              <a:t>    100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07656" y="5799057"/>
            <a:ext cx="49288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70C0"/>
                </a:solidFill>
              </a:rPr>
              <a:t>20 </a:t>
            </a:r>
            <a:r>
              <a:rPr lang="en-US" sz="6600" dirty="0" smtClean="0">
                <a:solidFill>
                  <a:srgbClr val="FF0000"/>
                </a:solidFill>
              </a:rPr>
              <a:t>hundreds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40334" y="5799057"/>
            <a:ext cx="32144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or </a:t>
            </a:r>
            <a:r>
              <a:rPr lang="en-US" sz="6600" u="heavy" dirty="0" smtClean="0">
                <a:solidFill>
                  <a:schemeClr val="accent5"/>
                </a:solidFill>
                <a:uFill>
                  <a:solidFill>
                    <a:schemeClr val="tx1"/>
                  </a:solidFill>
                </a:uFill>
              </a:rPr>
              <a:t>20</a:t>
            </a:r>
            <a:r>
              <a:rPr lang="en-US" sz="6600" dirty="0" smtClean="0">
                <a:solidFill>
                  <a:srgbClr val="FF0000"/>
                </a:solidFill>
              </a:rPr>
              <a:t>00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6" name="Oval Callout 35"/>
          <p:cNvSpPr/>
          <p:nvPr/>
        </p:nvSpPr>
        <p:spPr>
          <a:xfrm>
            <a:off x="339122" y="4212771"/>
            <a:ext cx="2759276" cy="2383972"/>
          </a:xfrm>
          <a:prstGeom prst="wedgeEllipseCallout">
            <a:avLst>
              <a:gd name="adj1" fmla="val -63142"/>
              <a:gd name="adj2" fmla="val 583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Then I multiply 2 factors at a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5208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85185E-6 L -4.16667E-7 0.00023 C 0.003 0.00533 0.00638 0.01088 0.00951 0.01644 C 0.01198 0.02107 0.01654 0.03079 0.01654 0.03102 C 0.01693 0.03357 0.01719 0.03658 0.01784 0.03912 C 0.01862 0.04213 0.02031 0.04421 0.0207 0.04746 C 0.02682 0.11806 0.01888 0.06783 0.02344 0.09514 C 0.02565 0.14884 0.02292 0.11366 0.02617 0.1375 C 0.02682 0.14097 0.02708 0.14491 0.0276 0.14861 C 0.02839 0.1544 0.03047 0.16551 0.03047 0.16597 C 0.02917 0.17454 0.02787 0.18449 0.0276 0.19375 C 0.02734 0.20301 0.0276 0.21227 0.0276 0.22176 L 0.0276 0.22222 " pathEditMode="relative" rAng="0" ptsTypes="AAAAAAAAAAA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4.375E-6 0.00023 C 0.00143 0.00694 0.00377 0.01388 0.00403 0.02129 C 0.00468 0.03472 0.00351 0.04838 0.00273 0.0618 C 0.0026 0.06435 0.00208 0.06689 0.00143 0.06898 C 0.00078 0.07083 -0.00053 0.07199 -0.00131 0.07361 C -0.00235 0.07592 -0.00274 0.07893 -0.00391 0.08078 C -0.0073 0.08611 -0.01094 0.09074 -0.01472 0.09513 C -0.02383 0.10601 -0.01967 0.10277 -0.0267 0.10694 C -0.02891 0.12986 -0.02644 0.11319 -0.03073 0.13078 C -0.03125 0.1331 -0.03112 0.13611 -0.03204 0.13796 C -0.03347 0.14097 -0.03581 0.14236 -0.03737 0.14513 C -0.03907 0.14791 -0.03998 0.15162 -0.04141 0.15463 C -0.04493 0.1618 -0.04532 0.16157 -0.04948 0.16666 C -0.04987 0.16898 -0.05026 0.17152 -0.05079 0.17361 C -0.05157 0.17708 -0.05326 0.17963 -0.05352 0.18333 C -0.05365 0.18564 -0.05261 0.18796 -0.05222 0.19027 C -0.05261 0.19676 -0.05287 0.20324 -0.05352 0.20949 C -0.05521 0.22662 -0.05482 0.20671 -0.05482 0.22384 L -0.05482 0.22407 " pathEditMode="relative" rAng="0" ptsTypes="AAAAAAAAAAAAAAAAAAAA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4.07407E-6 L -0.00013 0.00023 C 0.00079 0.0074 0.00157 0.01504 0.00261 0.02268 C 0.003 0.02546 0.00365 0.02754 0.00391 0.03032 C 0.00456 0.03518 0.00482 0.04051 0.00547 0.0456 C 0.00482 0.07176 0.00508 0.09838 0.00391 0.12453 C 0.00378 0.12824 0.00196 0.13125 0.00131 0.13472 C -0.00416 0.16226 0.00469 0.12685 -0.00273 0.15486 C -0.00325 0.16018 -0.00364 0.16527 -0.00416 0.17037 C -0.0052 0.17986 -0.00651 0.18611 -0.00833 0.19583 C -0.00872 0.19814 -0.00846 0.20185 -0.00963 0.20347 C -0.01093 0.20509 -0.01237 0.20648 -0.01367 0.20833 C -0.01458 0.20995 -0.02057 0.22291 -0.02317 0.22361 C -0.02721 0.225 -0.03138 0.22361 -0.03528 0.22361 L -0.03528 0.22384 " pathEditMode="relative" rAng="0" ptsTypes="AAAAAAAAAAAAAAA">
                                      <p:cBhvr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4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07407E-6 L 4.16667E-7 0.00023 C 0.0013 0.03101 0.00182 0.02708 4.16667E-7 0.06203 C -0.00026 0.06504 -0.00052 0.06782 -0.0013 0.07013 C -0.00417 0.08333 -0.00326 0.07546 -0.0082 0.08657 C -0.00925 0.08888 -0.00964 0.09259 -0.01055 0.09467 C -0.01276 0.09884 -0.01771 0.10532 -0.01771 0.10578 C -0.01797 0.10856 -0.01784 0.1118 -0.01875 0.11388 C -0.0207 0.11875 -0.02396 0.12013 -0.02604 0.12476 C -0.02904 0.13263 -0.02995 0.13495 -0.03529 0.14097 L -0.04453 0.15185 C -0.04922 0.16296 -0.04401 0.15301 -0.05169 0.16041 C -0.053 0.16134 -0.05378 0.16458 -0.05521 0.16574 C -0.05885 0.16944 -0.06302 0.17152 -0.06706 0.17384 C -0.0681 0.17546 -0.06914 0.17801 -0.07031 0.17939 C -0.07148 0.18078 -0.07292 0.18032 -0.07396 0.18217 C -0.07526 0.18379 -0.07591 0.18842 -0.07747 0.19004 C -0.07956 0.19328 -0.08464 0.19583 -0.08464 0.19606 C -0.08646 0.20046 -0.08854 0.20648 -0.09167 0.20926 C -0.0931 0.21064 -0.09466 0.21088 -0.09635 0.2118 C -0.09909 0.21666 -0.10286 0.2243 -0.1069 0.22569 C -0.11107 0.22685 -0.11536 0.22777 -0.11953 0.22847 C -0.12357 0.23148 -0.12201 0.23148 -0.12409 0.23148 L -0.12409 0.22847 " pathEditMode="relative" rAng="0" ptsTypes="AAAAAAAAAAAAAAAAAAAAAAAA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0.00069 L 0.00039 0.00092 C 0.00313 0.01134 0.00938 0.03032 0.00938 0.04352 C 0.00938 0.05486 0.00756 0.06666 0.00691 0.07801 C 0.00612 0.09467 0.00586 0.11088 0.00482 0.12708 C 0.00443 0.13472 0.00443 0.14259 0.00274 0.15 C 0.00079 0.15833 -0.00403 0.16504 -0.00586 0.17315 C -0.00677 0.17592 -0.00703 0.17916 -0.00833 0.18194 C -0.0108 0.18796 -0.01692 0.19907 -0.01692 0.1993 C -0.01836 0.20486 -0.02109 0.21041 -0.01692 0.21643 C -0.01315 0.22153 -0.00377 0.22778 -0.00377 0.22801 L -0.01041 0.23079 L -0.01041 0.23148 " pathEditMode="relative" rAng="0" ptsTypes="AAAAAAAAAAAAA">
                                      <p:cBhvr>
                                        <p:cTn id="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07407E-6 L 1.875E-6 0.00023 C 0.0056 0.00671 0.01133 0.01296 0.0168 0.02037 C 0.02148 0.02685 0.02565 0.03564 0.03086 0.04097 C 0.05234 0.06342 0.02864 0.03726 0.04492 0.05856 C 0.04674 0.06064 0.0487 0.06226 0.05052 0.06458 C 0.0556 0.07037 0.07747 0.1 0.08568 0.10555 C 0.08854 0.10763 0.09166 0.10787 0.09414 0.11134 C 0.10078 0.12083 0.10508 0.12731 0.1125 0.13495 C 0.11458 0.13726 0.11719 0.13842 0.1194 0.14074 C 0.12096 0.14259 0.12213 0.14537 0.1237 0.14676 C 0.12643 0.1493 0.13216 0.15254 0.13216 0.15277 C 0.13346 0.15555 0.13476 0.15879 0.13633 0.16134 C 0.13893 0.16574 0.14492 0.17314 0.14492 0.17338 C 0.14388 0.17615 0.14323 0.17963 0.14193 0.18194 C 0.14036 0.18472 0.13802 0.18541 0.13633 0.18796 C 0.13476 0.19027 0.13346 0.19375 0.13216 0.19676 C 0.13255 0.20162 0.13346 0.20648 0.13346 0.21134 C 0.13346 0.21643 0.13216 0.22615 0.13216 0.22662 L 0.13216 0.22615 " pathEditMode="relative" rAng="0" ptsTypes="AAAAAAAAAAAAAAAAAAAA">
                                      <p:cBhvr>
                                        <p:cTn id="8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4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4.79167E-6 0.00023 C 0.00326 0.00602 0.00665 0.01273 0.01016 0.01852 C 0.01185 0.02106 0.01381 0.02245 0.0155 0.025 L 0.03269 0.05694 L 0.0379 0.0662 C 0.0392 0.06852 0.04037 0.07037 0.04154 0.07291 C 0.04258 0.07592 0.04323 0.07963 0.0448 0.08241 C 0.04649 0.08495 0.04831 0.08634 0.05 0.08842 C 0.05248 0.09722 0.05417 0.10625 0.05704 0.11412 C 0.05808 0.11713 0.05977 0.11991 0.06055 0.12361 C 0.06211 0.12963 0.0642 0.14259 0.0642 0.14305 C 0.06329 0.14907 0.0642 0.15625 0.06224 0.1618 C 0.06133 0.16458 0.05834 0.1625 0.05704 0.16481 C 0.05573 0.16736 0.05573 0.17129 0.05534 0.17454 C 0.05469 0.17963 0.0543 0.18495 0.05352 0.19004 C 0.05313 0.19375 0.05222 0.19653 0.05183 0.19977 C 0.05092 0.20694 0.0504 0.21805 0.04831 0.22523 C 0.04805 0.22685 0.04727 0.22731 0.04675 0.22847 L 0.04675 0.22916 " pathEditMode="relative" rAng="0" ptsTypes="AAAAAAAAAAAAAAAAAAAA">
                                      <p:cBhvr>
                                        <p:cTn id="9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" y="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1.11022E-16 0.00023 C 0.00104 0.00787 0.00182 0.0162 0.00365 0.02407 C 0.00417 0.02638 0.01289 0.04259 0.01315 0.04282 C 0.01719 0.05138 0.02135 0.0618 0.0263 0.0699 C 0.02786 0.07291 0.03008 0.07523 0.0319 0.07801 C 0.03346 0.08032 0.03411 0.08356 0.03555 0.08611 C 0.03802 0.08981 0.04089 0.09305 0.0431 0.09699 C 0.04596 0.10185 0.05078 0.11319 0.05078 0.11342 C 0.05807 0.14513 0.05065 0.11018 0.05443 0.19398 C 0.05456 0.19699 0.05573 0.19953 0.05651 0.20208 L 0.05443 0.22384 L 0.05443 0.2243 " pathEditMode="relative" rAng="0" ptsTypes="AAAAAAAAAAAAA">
                                      <p:cBhvr>
                                        <p:cTn id="9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" y="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9" grpId="0"/>
      <p:bldP spid="9" grpId="0" animBg="1"/>
      <p:bldP spid="21" grpId="0"/>
      <p:bldP spid="21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2" grpId="0"/>
      <p:bldP spid="33" grpId="0"/>
      <p:bldP spid="34" grpId="0"/>
      <p:bldP spid="35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Try it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9" y="-532947"/>
            <a:ext cx="10515600" cy="2771775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the product of 30 and 80?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940979" y="1371600"/>
            <a:ext cx="3255964" cy="537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6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ultiply by multiples of 10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Let’s Review&amp;quot;&quot;/&gt;&lt;property id=&quot;20307&quot; value=&quot;257&quot;/&gt;&lt;/object&gt;&lt;object type=&quot;3&quot; unique_id=&quot;11909&quot;&gt;&lt;property id=&quot;20148&quot; value=&quot;5&quot;/&gt;&lt;property id=&quot;20300&quot; value=&quot;Slide 6 - &amp;quot;Solve&amp;quot;&quot;/&gt;&lt;property id=&quot;20307&quot; value=&quot;265&quot;/&gt;&lt;/object&gt;&lt;object type=&quot;3&quot; unique_id=&quot;11911&quot;&gt;&lt;property id=&quot;20148&quot; value=&quot;5&quot;/&gt;&lt;property id=&quot;20300&quot; value=&quot;Slide 7 - &amp;quot;What is the product of 30 and 80?&amp;quot;&quot;/&gt;&lt;property id=&quot;20307&quot; value=&quot;267&quot;/&gt;&lt;/object&gt;&lt;object type=&quot;3&quot; unique_id=&quot;15146&quot;&gt;&lt;property id=&quot;20148&quot; value=&quot;5&quot;/&gt;&lt;property id=&quot;20300&quot; value=&quot;Slide 3 - &amp;quot;Let’s Review&amp;quot;&quot;/&gt;&lt;property id=&quot;20307&quot; value=&quot;292&quot;/&gt;&lt;/object&gt;&lt;object type=&quot;3&quot; unique_id=&quot;18963&quot;&gt;&lt;property id=&quot;20148&quot; value=&quot;5&quot;/&gt;&lt;property id=&quot;20300&quot; value=&quot;Slide 4&quot;/&gt;&lt;property id=&quot;20307&quot; value=&quot;293&quot;/&gt;&lt;/object&gt;&lt;object type=&quot;3&quot; unique_id=&quot;19164&quot;&gt;&lt;property id=&quot;20148&quot; value=&quot;5&quot;/&gt;&lt;property id=&quot;20300&quot; value=&quot;Slide 5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28922</TotalTime>
  <Words>202</Words>
  <Application>Microsoft Office PowerPoint</Application>
  <PresentationFormat>Widescreen</PresentationFormat>
  <Paragraphs>55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Multiply by multiples of 10</vt:lpstr>
      <vt:lpstr>Let’s Review</vt:lpstr>
      <vt:lpstr>Let’s Review</vt:lpstr>
      <vt:lpstr>PowerPoint Presentation</vt:lpstr>
      <vt:lpstr>PowerPoint Presentation</vt:lpstr>
      <vt:lpstr>Solve</vt:lpstr>
      <vt:lpstr>What is the product of 30 and 80?</vt:lpstr>
    </vt:vector>
  </TitlesOfParts>
  <Company>SDPBC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Writing Big Numbers</dc:title>
  <dc:creator>Sharon Summerlin</dc:creator>
  <cp:lastModifiedBy>Kristen Burgoon</cp:lastModifiedBy>
  <cp:revision>181</cp:revision>
  <dcterms:created xsi:type="dcterms:W3CDTF">2015-07-16T15:09:05Z</dcterms:created>
  <dcterms:modified xsi:type="dcterms:W3CDTF">2016-12-06T14:55:05Z</dcterms:modified>
</cp:coreProperties>
</file>