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96" r:id="rId4"/>
    <p:sldId id="297" r:id="rId5"/>
    <p:sldId id="289" r:id="rId6"/>
    <p:sldId id="265" r:id="rId7"/>
    <p:sldId id="267" r:id="rId8"/>
    <p:sldId id="291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4" autoAdjust="0"/>
    <p:restoredTop sz="82280" autoAdjust="0"/>
  </p:normalViewPr>
  <p:slideViewPr>
    <p:cSldViewPr snapToGrid="0">
      <p:cViewPr varScale="1">
        <p:scale>
          <a:sx n="57" d="100"/>
          <a:sy n="57" d="100"/>
        </p:scale>
        <p:origin x="10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6CC7C-358E-4C1B-BBE0-6AFA23F2B40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36602-3840-4733-A6BA-C4EB98B4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9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 </a:t>
            </a:r>
            <a:r>
              <a:rPr lang="en-US" baseline="0" dirty="0" smtClean="0"/>
              <a:t>up by 10s (20,40,60) Count up by 1s (64,68,72)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is this an inefficient strategy for bigger numbers such as 34 x 43?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22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80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 groups of 4 tens is 240 tens or 2400</a:t>
            </a:r>
          </a:p>
          <a:p>
            <a:r>
              <a:rPr lang="en-US" dirty="0" smtClean="0"/>
              <a:t>60 groups of 3 ones is 180 ones</a:t>
            </a:r>
          </a:p>
          <a:p>
            <a:r>
              <a:rPr lang="en-US" dirty="0" smtClean="0"/>
              <a:t>4 groups of 4</a:t>
            </a:r>
            <a:r>
              <a:rPr lang="en-US" baseline="0" dirty="0" smtClean="0"/>
              <a:t> tens is 16 tens or 160</a:t>
            </a:r>
          </a:p>
          <a:p>
            <a:r>
              <a:rPr lang="en-US" baseline="0" dirty="0" smtClean="0"/>
              <a:t>4 groups of 3 ones is 12 ones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(students can work from the ones to the hundreds, just ensure they line up the ones place in the partial products)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13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800 (20 x 40)</a:t>
            </a:r>
          </a:p>
          <a:p>
            <a:r>
              <a:rPr lang="en-US" dirty="0" smtClean="0"/>
              <a:t>400 (20 x 2)</a:t>
            </a:r>
          </a:p>
          <a:p>
            <a:r>
              <a:rPr lang="en-US" dirty="0" smtClean="0"/>
              <a:t>320 (8 x 40)</a:t>
            </a:r>
          </a:p>
          <a:p>
            <a:r>
              <a:rPr lang="en-US" dirty="0" smtClean="0"/>
              <a:t>4 </a:t>
            </a:r>
            <a:r>
              <a:rPr lang="en-US" baseline="0" dirty="0" smtClean="0"/>
              <a:t> (8 x 2)</a:t>
            </a:r>
            <a:endParaRPr lang="en-US" dirty="0" smtClean="0"/>
          </a:p>
          <a:p>
            <a:r>
              <a:rPr lang="en-US" dirty="0" smtClean="0"/>
              <a:t>=1524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55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1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1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7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6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7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6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8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Multiply 2-digit numbers using partial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1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Let’s 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42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ou can use base-ten blocks to multiply smaller numbers.</a:t>
            </a:r>
          </a:p>
          <a:p>
            <a:pPr marL="0" indent="0">
              <a:buNone/>
            </a:pPr>
            <a:r>
              <a:rPr lang="en-US" dirty="0" smtClean="0"/>
              <a:t>Use blocks or quick pics to multiply: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40708" y="2194684"/>
            <a:ext cx="33599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</a:rPr>
              <a:t>24 x 3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16088" y="3536802"/>
            <a:ext cx="2988128" cy="2988128"/>
          </a:xfrm>
          <a:prstGeom prst="ellipse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90016" y="3536802"/>
            <a:ext cx="2988128" cy="2988128"/>
          </a:xfrm>
          <a:prstGeom prst="ellipse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94573" y="3536802"/>
            <a:ext cx="2988128" cy="2988128"/>
          </a:xfrm>
          <a:prstGeom prst="ellipse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4" t="13836" r="13902" b="11957"/>
          <a:stretch/>
        </p:blipFill>
        <p:spPr>
          <a:xfrm>
            <a:off x="1145399" y="4007283"/>
            <a:ext cx="413867" cy="180451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4" t="13836" r="13902" b="11957"/>
          <a:stretch/>
        </p:blipFill>
        <p:spPr>
          <a:xfrm>
            <a:off x="1674710" y="4007283"/>
            <a:ext cx="413867" cy="180451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339223" y="4084035"/>
            <a:ext cx="673608" cy="1437534"/>
            <a:chOff x="3090995" y="4510570"/>
            <a:chExt cx="315137" cy="94683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904" t="71005" r="1963" b="11957"/>
            <a:stretch/>
          </p:blipFill>
          <p:spPr>
            <a:xfrm>
              <a:off x="3112217" y="4510570"/>
              <a:ext cx="293915" cy="231109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904" t="71005" r="1963" b="11957"/>
            <a:stretch/>
          </p:blipFill>
          <p:spPr>
            <a:xfrm>
              <a:off x="3112217" y="4741679"/>
              <a:ext cx="293915" cy="231109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904" t="71005" r="1963" b="11957"/>
            <a:stretch/>
          </p:blipFill>
          <p:spPr>
            <a:xfrm>
              <a:off x="3090995" y="4972519"/>
              <a:ext cx="293915" cy="231109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904" t="71005" r="1963" b="11957"/>
            <a:stretch/>
          </p:blipFill>
          <p:spPr>
            <a:xfrm>
              <a:off x="3107323" y="5226292"/>
              <a:ext cx="293915" cy="231109"/>
            </a:xfrm>
            <a:prstGeom prst="rect">
              <a:avLst/>
            </a:prstGeom>
          </p:spPr>
        </p:pic>
      </p:grpSp>
      <p:sp>
        <p:nvSpPr>
          <p:cNvPr id="60" name="TextBox 59"/>
          <p:cNvSpPr txBox="1"/>
          <p:nvPr/>
        </p:nvSpPr>
        <p:spPr>
          <a:xfrm>
            <a:off x="8706249" y="2206016"/>
            <a:ext cx="22306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= 72 </a:t>
            </a:r>
            <a:endParaRPr lang="en-US" sz="66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14014" y="4086493"/>
            <a:ext cx="1867432" cy="1804512"/>
            <a:chOff x="5014014" y="4086493"/>
            <a:chExt cx="1867432" cy="1804512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924" t="13836" r="13902" b="11957"/>
            <a:stretch/>
          </p:blipFill>
          <p:spPr>
            <a:xfrm>
              <a:off x="5014014" y="4086493"/>
              <a:ext cx="413867" cy="1804512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924" t="13836" r="13902" b="11957"/>
            <a:stretch/>
          </p:blipFill>
          <p:spPr>
            <a:xfrm>
              <a:off x="5543325" y="4086493"/>
              <a:ext cx="413867" cy="1804512"/>
            </a:xfrm>
            <a:prstGeom prst="rect">
              <a:avLst/>
            </a:prstGeom>
          </p:spPr>
        </p:pic>
        <p:grpSp>
          <p:nvGrpSpPr>
            <p:cNvPr id="44" name="Group 43"/>
            <p:cNvGrpSpPr/>
            <p:nvPr/>
          </p:nvGrpSpPr>
          <p:grpSpPr>
            <a:xfrm>
              <a:off x="6207838" y="4163245"/>
              <a:ext cx="673608" cy="1437534"/>
              <a:chOff x="3090995" y="4510570"/>
              <a:chExt cx="315137" cy="946831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04" t="71005" r="1963" b="11957"/>
              <a:stretch/>
            </p:blipFill>
            <p:spPr>
              <a:xfrm>
                <a:off x="3112217" y="4510570"/>
                <a:ext cx="293915" cy="231109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04" t="71005" r="1963" b="11957"/>
              <a:stretch/>
            </p:blipFill>
            <p:spPr>
              <a:xfrm>
                <a:off x="3112217" y="4741679"/>
                <a:ext cx="293915" cy="231109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04" t="71005" r="1963" b="11957"/>
              <a:stretch/>
            </p:blipFill>
            <p:spPr>
              <a:xfrm>
                <a:off x="3090995" y="4972519"/>
                <a:ext cx="293915" cy="231109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04" t="71005" r="1963" b="11957"/>
              <a:stretch/>
            </p:blipFill>
            <p:spPr>
              <a:xfrm>
                <a:off x="3107323" y="5226292"/>
                <a:ext cx="293915" cy="231109"/>
              </a:xfrm>
              <a:prstGeom prst="rect">
                <a:avLst/>
              </a:prstGeom>
            </p:spPr>
          </p:pic>
        </p:grpSp>
      </p:grpSp>
      <p:grpSp>
        <p:nvGrpSpPr>
          <p:cNvPr id="69" name="Group 68"/>
          <p:cNvGrpSpPr/>
          <p:nvPr/>
        </p:nvGrpSpPr>
        <p:grpSpPr>
          <a:xfrm>
            <a:off x="8800568" y="4058578"/>
            <a:ext cx="1867432" cy="1804512"/>
            <a:chOff x="5014014" y="4086493"/>
            <a:chExt cx="1867432" cy="1804512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924" t="13836" r="13902" b="11957"/>
            <a:stretch/>
          </p:blipFill>
          <p:spPr>
            <a:xfrm>
              <a:off x="5014014" y="4086493"/>
              <a:ext cx="413867" cy="1804512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924" t="13836" r="13902" b="11957"/>
            <a:stretch/>
          </p:blipFill>
          <p:spPr>
            <a:xfrm>
              <a:off x="5543325" y="4086493"/>
              <a:ext cx="413867" cy="1804512"/>
            </a:xfrm>
            <a:prstGeom prst="rect">
              <a:avLst/>
            </a:prstGeom>
          </p:spPr>
        </p:pic>
        <p:grpSp>
          <p:nvGrpSpPr>
            <p:cNvPr id="72" name="Group 71"/>
            <p:cNvGrpSpPr/>
            <p:nvPr/>
          </p:nvGrpSpPr>
          <p:grpSpPr>
            <a:xfrm>
              <a:off x="6207838" y="4163245"/>
              <a:ext cx="673608" cy="1437534"/>
              <a:chOff x="3090995" y="4510570"/>
              <a:chExt cx="315137" cy="946831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04" t="71005" r="1963" b="11957"/>
              <a:stretch/>
            </p:blipFill>
            <p:spPr>
              <a:xfrm>
                <a:off x="3112217" y="4510570"/>
                <a:ext cx="293915" cy="231109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04" t="71005" r="1963" b="11957"/>
              <a:stretch/>
            </p:blipFill>
            <p:spPr>
              <a:xfrm>
                <a:off x="3112217" y="4741679"/>
                <a:ext cx="293915" cy="231109"/>
              </a:xfrm>
              <a:prstGeom prst="rect">
                <a:avLst/>
              </a:prstGeom>
            </p:spPr>
          </p:pic>
          <p:pic>
            <p:nvPicPr>
              <p:cNvPr id="75" name="Picture 74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04" t="71005" r="1963" b="11957"/>
              <a:stretch/>
            </p:blipFill>
            <p:spPr>
              <a:xfrm>
                <a:off x="3090995" y="4972519"/>
                <a:ext cx="293915" cy="231109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BFBFB"/>
                  </a:clrFrom>
                  <a:clrTo>
                    <a:srgbClr val="FBFB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04" t="71005" r="1963" b="11957"/>
              <a:stretch/>
            </p:blipFill>
            <p:spPr>
              <a:xfrm>
                <a:off x="3107323" y="5226292"/>
                <a:ext cx="293915" cy="23110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95500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 animBg="1"/>
      <p:bldP spid="14" grpId="0" animBg="1"/>
      <p:bldP spid="15" grpId="0" animBg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Let’s 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6672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multiply bigger numbers using the expanded form and the area model.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3559" y="2462253"/>
            <a:ext cx="2739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</a:rPr>
              <a:t>24 x 3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5638" y="2673268"/>
            <a:ext cx="72800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20 </a:t>
            </a:r>
            <a:r>
              <a:rPr lang="en-US" sz="6600" dirty="0" smtClean="0">
                <a:solidFill>
                  <a:srgbClr val="FF0000"/>
                </a:solidFill>
              </a:rPr>
              <a:t>+  </a:t>
            </a:r>
            <a:r>
              <a:rPr lang="en-US" sz="6600" dirty="0"/>
              <a:t>4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21323" y="3648304"/>
            <a:ext cx="3916975" cy="1056290"/>
            <a:chOff x="2677886" y="5061857"/>
            <a:chExt cx="3916975" cy="1056290"/>
          </a:xfrm>
        </p:grpSpPr>
        <p:sp>
          <p:nvSpPr>
            <p:cNvPr id="7" name="Rectangle 6"/>
            <p:cNvSpPr/>
            <p:nvPr/>
          </p:nvSpPr>
          <p:spPr>
            <a:xfrm>
              <a:off x="2677886" y="5061857"/>
              <a:ext cx="2593886" cy="105629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71772" y="5061857"/>
              <a:ext cx="1323089" cy="105629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887731" y="3596598"/>
            <a:ext cx="9335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3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7444" y="3648304"/>
            <a:ext cx="16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60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5654" y="3681832"/>
            <a:ext cx="16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12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72634" y="3748024"/>
            <a:ext cx="1861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= 72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94480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Let’s 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6672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multiply bigger numbers using the expanded form and the area model.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3559" y="2462253"/>
            <a:ext cx="2739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</a:rPr>
              <a:t>24 x </a:t>
            </a:r>
            <a:r>
              <a:rPr lang="en-US" sz="6600" dirty="0" smtClean="0">
                <a:solidFill>
                  <a:srgbClr val="FF0000"/>
                </a:solidFill>
              </a:rPr>
              <a:t>36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5638" y="2673268"/>
            <a:ext cx="72800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20 +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smtClean="0"/>
              <a:t> </a:t>
            </a:r>
            <a:r>
              <a:rPr lang="en-US" sz="6600" dirty="0"/>
              <a:t>4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21323" y="3648304"/>
            <a:ext cx="3916975" cy="1056290"/>
            <a:chOff x="2677886" y="5061857"/>
            <a:chExt cx="3916975" cy="1056290"/>
          </a:xfrm>
        </p:grpSpPr>
        <p:sp>
          <p:nvSpPr>
            <p:cNvPr id="7" name="Rectangle 6"/>
            <p:cNvSpPr/>
            <p:nvPr/>
          </p:nvSpPr>
          <p:spPr>
            <a:xfrm>
              <a:off x="2677886" y="5061857"/>
              <a:ext cx="2593886" cy="105629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71772" y="5061857"/>
              <a:ext cx="1323089" cy="105629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53706" y="3589499"/>
            <a:ext cx="9335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3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7444" y="3648304"/>
            <a:ext cx="16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60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5654" y="3681832"/>
            <a:ext cx="16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12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72634" y="3748024"/>
            <a:ext cx="1861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= 72</a:t>
            </a:r>
            <a:endParaRPr lang="en-US" sz="5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821322" y="4717740"/>
            <a:ext cx="3916975" cy="1056290"/>
            <a:chOff x="2677886" y="5061857"/>
            <a:chExt cx="3916975" cy="1056290"/>
          </a:xfrm>
        </p:grpSpPr>
        <p:sp>
          <p:nvSpPr>
            <p:cNvPr id="16" name="Rectangle 15"/>
            <p:cNvSpPr/>
            <p:nvPr/>
          </p:nvSpPr>
          <p:spPr>
            <a:xfrm>
              <a:off x="2677886" y="5061857"/>
              <a:ext cx="2593886" cy="105629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71772" y="5061857"/>
              <a:ext cx="1323089" cy="105629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688555" y="3568678"/>
            <a:ext cx="12497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30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4403" y="4945693"/>
            <a:ext cx="12497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6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36599" y="4117356"/>
            <a:ext cx="12497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+</a:t>
            </a:r>
            <a:endParaRPr lang="en-US" sz="6600" dirty="0"/>
          </a:p>
        </p:txBody>
      </p:sp>
      <p:sp>
        <p:nvSpPr>
          <p:cNvPr id="21" name="TextBox 20"/>
          <p:cNvSpPr txBox="1"/>
          <p:nvPr/>
        </p:nvSpPr>
        <p:spPr>
          <a:xfrm>
            <a:off x="5302521" y="3748024"/>
            <a:ext cx="16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600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28486" y="3748024"/>
            <a:ext cx="16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</a:rPr>
              <a:t>120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47732" y="4771074"/>
            <a:ext cx="16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120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95653" y="4784220"/>
            <a:ext cx="16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24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35783" y="4203686"/>
            <a:ext cx="2531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= 864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3674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1"/>
      <p:bldP spid="14" grpId="1"/>
      <p:bldP spid="15" grpId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83" y="59652"/>
            <a:ext cx="10515600" cy="1325563"/>
          </a:xfrm>
        </p:spPr>
        <p:txBody>
          <a:bodyPr/>
          <a:lstStyle/>
          <a:p>
            <a:r>
              <a:rPr lang="en-US" dirty="0" smtClean="0"/>
              <a:t>I can multiply using partial products.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76172" y="1232702"/>
            <a:ext cx="39158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43 x 64 = ?</a:t>
            </a:r>
            <a:endParaRPr lang="en-US" sz="6600" dirty="0"/>
          </a:p>
        </p:txBody>
      </p:sp>
      <p:sp>
        <p:nvSpPr>
          <p:cNvPr id="48" name="TextBox 47"/>
          <p:cNvSpPr txBox="1"/>
          <p:nvPr/>
        </p:nvSpPr>
        <p:spPr>
          <a:xfrm>
            <a:off x="1802135" y="6008912"/>
            <a:ext cx="3847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Try your own!</a:t>
            </a:r>
            <a:endParaRPr lang="en-US" sz="4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605318" y="1039628"/>
            <a:ext cx="39158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  43</a:t>
            </a:r>
          </a:p>
          <a:p>
            <a:pPr algn="ctr"/>
            <a:endParaRPr lang="en-US" sz="6600" u="sng" dirty="0" smtClean="0"/>
          </a:p>
          <a:p>
            <a:pPr algn="ctr"/>
            <a:endParaRPr lang="en-US" sz="6600" dirty="0"/>
          </a:p>
        </p:txBody>
      </p:sp>
      <p:sp>
        <p:nvSpPr>
          <p:cNvPr id="53" name="TextBox 52"/>
          <p:cNvSpPr txBox="1"/>
          <p:nvPr/>
        </p:nvSpPr>
        <p:spPr>
          <a:xfrm>
            <a:off x="8110708" y="1023744"/>
            <a:ext cx="869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7030A0"/>
                </a:solidFill>
              </a:rPr>
              <a:t>4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16580" y="1033117"/>
            <a:ext cx="869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97408" y="2978241"/>
            <a:ext cx="2122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2400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80145" y="4943784"/>
            <a:ext cx="17982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</a:rPr>
              <a:t>12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63" name="Oval Callout 62"/>
          <p:cNvSpPr/>
          <p:nvPr/>
        </p:nvSpPr>
        <p:spPr>
          <a:xfrm>
            <a:off x="9639822" y="74410"/>
            <a:ext cx="2230489" cy="2066703"/>
          </a:xfrm>
          <a:prstGeom prst="wedgeEllipseCallout">
            <a:avLst>
              <a:gd name="adj1" fmla="val 62503"/>
              <a:gd name="adj2" fmla="val 5564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Then I add the </a:t>
            </a:r>
            <a:r>
              <a:rPr lang="en-US" sz="2800" b="1" dirty="0" smtClean="0">
                <a:solidFill>
                  <a:schemeClr val="tx1"/>
                </a:solidFill>
              </a:rPr>
              <a:t>partial products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7863564" y="5907969"/>
            <a:ext cx="145594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861324" y="4923365"/>
            <a:ext cx="869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+</a:t>
            </a:r>
            <a:endParaRPr lang="en-US" sz="6600" dirty="0"/>
          </a:p>
        </p:txBody>
      </p:sp>
      <p:sp>
        <p:nvSpPr>
          <p:cNvPr id="67" name="TextBox 66"/>
          <p:cNvSpPr txBox="1"/>
          <p:nvPr/>
        </p:nvSpPr>
        <p:spPr>
          <a:xfrm>
            <a:off x="7192611" y="5771975"/>
            <a:ext cx="23838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2,752</a:t>
            </a:r>
            <a:endParaRPr lang="en-US" sz="6600" dirty="0"/>
          </a:p>
        </p:txBody>
      </p:sp>
      <p:grpSp>
        <p:nvGrpSpPr>
          <p:cNvPr id="7" name="Group 6"/>
          <p:cNvGrpSpPr/>
          <p:nvPr/>
        </p:nvGrpSpPr>
        <p:grpSpPr>
          <a:xfrm>
            <a:off x="7586692" y="1725996"/>
            <a:ext cx="1778865" cy="1123677"/>
            <a:chOff x="7569560" y="2052035"/>
            <a:chExt cx="1778865" cy="1123677"/>
          </a:xfrm>
        </p:grpSpPr>
        <p:sp>
          <p:nvSpPr>
            <p:cNvPr id="55" name="TextBox 54"/>
            <p:cNvSpPr txBox="1"/>
            <p:nvPr/>
          </p:nvSpPr>
          <p:spPr>
            <a:xfrm>
              <a:off x="8175253" y="2067716"/>
              <a:ext cx="117317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/>
                <a:t>64</a:t>
              </a:r>
              <a:endParaRPr lang="en-US" sz="6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569560" y="2052035"/>
              <a:ext cx="86912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/>
                <a:t>x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892480" y="3160031"/>
              <a:ext cx="1455945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98459" y="2472054"/>
            <a:ext cx="4391960" cy="3138308"/>
            <a:chOff x="698459" y="2472054"/>
            <a:chExt cx="4391960" cy="3138308"/>
          </a:xfrm>
        </p:grpSpPr>
        <p:grpSp>
          <p:nvGrpSpPr>
            <p:cNvPr id="51" name="Group 50"/>
            <p:cNvGrpSpPr/>
            <p:nvPr/>
          </p:nvGrpSpPr>
          <p:grpSpPr>
            <a:xfrm>
              <a:off x="698459" y="2472054"/>
              <a:ext cx="4391960" cy="3138308"/>
              <a:chOff x="1414731" y="2716367"/>
              <a:chExt cx="4391960" cy="2085628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3015687" y="2716367"/>
                <a:ext cx="1436915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smtClean="0"/>
                  <a:t>40</a:t>
                </a:r>
                <a:endParaRPr lang="en-US" sz="6600" dirty="0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2834890" y="3370464"/>
                <a:ext cx="2971801" cy="1382432"/>
                <a:chOff x="2677886" y="4735715"/>
                <a:chExt cx="2971801" cy="1382432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2677886" y="4735715"/>
                  <a:ext cx="1791675" cy="1382432"/>
                </a:xfrm>
                <a:prstGeom prst="rect">
                  <a:avLst/>
                </a:prstGeom>
                <a:noFill/>
                <a:ln w="381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485891" y="4735716"/>
                  <a:ext cx="1163796" cy="1382431"/>
                </a:xfrm>
                <a:prstGeom prst="rect">
                  <a:avLst/>
                </a:prstGeom>
                <a:noFill/>
                <a:ln w="381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TextBox 41"/>
              <p:cNvSpPr txBox="1"/>
              <p:nvPr/>
            </p:nvSpPr>
            <p:spPr>
              <a:xfrm>
                <a:off x="4776172" y="2716367"/>
                <a:ext cx="96129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smtClean="0"/>
                  <a:t>3</a:t>
                </a:r>
                <a:endParaRPr lang="en-US" sz="66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448191" y="3349490"/>
                <a:ext cx="1262325" cy="736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smtClean="0"/>
                  <a:t>60</a:t>
                </a:r>
                <a:endParaRPr lang="en-US" sz="66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414731" y="4065653"/>
                <a:ext cx="1262325" cy="736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smtClean="0"/>
                  <a:t>4</a:t>
                </a:r>
                <a:endParaRPr lang="en-US" sz="6600" dirty="0"/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2103024" y="4502366"/>
              <a:ext cx="297106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8981530" y="3205462"/>
            <a:ext cx="272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60</a:t>
            </a:r>
            <a:r>
              <a:rPr lang="en-US" sz="3600" dirty="0" smtClean="0"/>
              <a:t> x </a:t>
            </a:r>
            <a:r>
              <a:rPr lang="en-US" sz="3600" dirty="0" smtClean="0">
                <a:solidFill>
                  <a:srgbClr val="7030A0"/>
                </a:solidFill>
              </a:rPr>
              <a:t>40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7441" y="3631462"/>
            <a:ext cx="2122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180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79250" y="3858683"/>
            <a:ext cx="272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60</a:t>
            </a:r>
            <a:r>
              <a:rPr lang="en-US" sz="3600" dirty="0" smtClean="0"/>
              <a:t> x </a:t>
            </a:r>
            <a:r>
              <a:rPr lang="en-US" sz="3600" b="1" dirty="0" smtClean="0">
                <a:solidFill>
                  <a:schemeClr val="accent5"/>
                </a:solidFill>
              </a:rPr>
              <a:t>3</a:t>
            </a:r>
            <a:endParaRPr lang="en-US" sz="3600" b="1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403314" y="1731676"/>
            <a:ext cx="11731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</a:rPr>
              <a:t>4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76370" y="1727996"/>
            <a:ext cx="11731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0006" y="3424733"/>
            <a:ext cx="12623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60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8989" y="2460713"/>
            <a:ext cx="14369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7030A0"/>
                </a:solidFill>
              </a:rPr>
              <a:t>40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03024" y="3456294"/>
            <a:ext cx="1823599" cy="1032569"/>
          </a:xfrm>
          <a:prstGeom prst="rect">
            <a:avLst/>
          </a:prstGeom>
          <a:ln w="28575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050618" y="2460713"/>
            <a:ext cx="961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5"/>
                </a:solidFill>
              </a:rPr>
              <a:t>3</a:t>
            </a:r>
            <a:endParaRPr lang="en-US" sz="6600" dirty="0">
              <a:solidFill>
                <a:schemeClr val="accent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6623" y="3456294"/>
            <a:ext cx="1163796" cy="103256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06623" y="4508768"/>
            <a:ext cx="12623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</a:rPr>
              <a:t>4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57325" y="4592731"/>
            <a:ext cx="272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4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/>
              <a:t>x </a:t>
            </a:r>
            <a:r>
              <a:rPr lang="en-US" sz="3600" dirty="0" smtClean="0">
                <a:solidFill>
                  <a:srgbClr val="7030A0"/>
                </a:solidFill>
              </a:rPr>
              <a:t>40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103023" y="4503140"/>
            <a:ext cx="1823599" cy="1032569"/>
          </a:xfrm>
          <a:prstGeom prst="rect">
            <a:avLst/>
          </a:prstGeom>
          <a:solidFill>
            <a:srgbClr val="00B050"/>
          </a:solidFill>
          <a:ln w="28575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611111" y="4266889"/>
            <a:ext cx="2122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</a:rPr>
              <a:t>160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104788" y="5250932"/>
            <a:ext cx="272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4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smtClean="0"/>
              <a:t>x </a:t>
            </a:r>
            <a:r>
              <a:rPr lang="en-US" sz="3600" b="1" dirty="0" smtClean="0">
                <a:solidFill>
                  <a:schemeClr val="accent5"/>
                </a:solidFill>
              </a:rPr>
              <a:t>3</a:t>
            </a:r>
            <a:endParaRPr lang="en-US" sz="3600" b="1" dirty="0">
              <a:solidFill>
                <a:schemeClr val="accent5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910294" y="4484759"/>
            <a:ext cx="1163796" cy="10325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92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08333E-6 1.48148E-6 L 2.08333E-6 -0.07222 " pathEditMode="relative" rAng="0" ptsTypes="AA">
                                      <p:cBhvr>
                                        <p:cTn id="1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8" grpId="0"/>
      <p:bldP spid="52" grpId="0"/>
      <p:bldP spid="53" grpId="0"/>
      <p:bldP spid="54" grpId="0"/>
      <p:bldP spid="58" grpId="0"/>
      <p:bldP spid="61" grpId="0"/>
      <p:bldP spid="63" grpId="0" animBg="1"/>
      <p:bldP spid="66" grpId="0"/>
      <p:bldP spid="67" grpId="0"/>
      <p:bldP spid="32" grpId="0"/>
      <p:bldP spid="33" grpId="0"/>
      <p:bldP spid="34" grpId="0"/>
      <p:bldP spid="38" grpId="0"/>
      <p:bldP spid="41" grpId="0"/>
      <p:bldP spid="41" grpId="1"/>
      <p:bldP spid="45" grpId="0"/>
      <p:bldP spid="45" grpId="1"/>
      <p:bldP spid="46" grpId="0" build="allAtOnce"/>
      <p:bldP spid="8" grpId="0" animBg="1"/>
      <p:bldP spid="47" grpId="0" build="allAtOnce"/>
      <p:bldP spid="9" grpId="0" animBg="1"/>
      <p:bldP spid="49" grpId="0" build="allAtOnce"/>
      <p:bldP spid="50" grpId="0"/>
      <p:bldP spid="59" grpId="0" animBg="1"/>
      <p:bldP spid="64" grpId="0"/>
      <p:bldP spid="68" grpId="0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Try it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71775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the value of 28 and 42?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57450" y="3657601"/>
            <a:ext cx="7277100" cy="192563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936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"/>
            <a:ext cx="10428514" cy="424542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multiplication problem is shown.</a:t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Find the missing partial product.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58" y="4065814"/>
            <a:ext cx="3022599" cy="279218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Ⓐ 1,200</a:t>
            </a:r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Ⓑ 400</a:t>
            </a:r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Ⓒ 120</a:t>
            </a:r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Ⓓ 80</a:t>
            </a:r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7408" y="473402"/>
            <a:ext cx="20437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800" b="1" dirty="0"/>
              <a:t> </a:t>
            </a:r>
            <a:r>
              <a:rPr lang="en-US" sz="2800" b="1" dirty="0" smtClean="0"/>
              <a:t>    24</a:t>
            </a:r>
          </a:p>
          <a:p>
            <a:r>
              <a:rPr lang="en-US" sz="2800" b="1" u="sng" dirty="0" smtClean="0"/>
              <a:t> x   32</a:t>
            </a:r>
          </a:p>
          <a:p>
            <a:r>
              <a:rPr lang="en-US" sz="2800" b="1" dirty="0" smtClean="0"/>
              <a:t>    600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</a:t>
            </a:r>
            <a:r>
              <a:rPr lang="en-US" sz="2800" b="1" dirty="0" smtClean="0">
                <a:sym typeface="Symbol" panose="05050102010706020507" pitchFamily="18" charset="2"/>
              </a:rPr>
              <a:t></a:t>
            </a:r>
          </a:p>
          <a:p>
            <a:r>
              <a:rPr lang="en-US" sz="2800" b="1" dirty="0">
                <a:sym typeface="Symbol" panose="05050102010706020507" pitchFamily="18" charset="2"/>
              </a:rPr>
              <a:t> </a:t>
            </a:r>
            <a:r>
              <a:rPr lang="en-US" sz="2800" b="1" dirty="0" smtClean="0">
                <a:sym typeface="Symbol" panose="05050102010706020507" pitchFamily="18" charset="2"/>
              </a:rPr>
              <a:t>     40</a:t>
            </a:r>
          </a:p>
          <a:p>
            <a:r>
              <a:rPr lang="en-US" sz="2800" b="1" u="sng" dirty="0" smtClean="0">
                <a:sym typeface="Symbol" panose="05050102010706020507" pitchFamily="18" charset="2"/>
              </a:rPr>
              <a:t>+      8</a:t>
            </a:r>
          </a:p>
          <a:p>
            <a:r>
              <a:rPr lang="en-US" sz="2800" b="1" dirty="0" smtClean="0">
                <a:sym typeface="Symbol" panose="05050102010706020507" pitchFamily="18" charset="2"/>
              </a:rPr>
              <a:t>    768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7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ultiply 2-digit numbers using partial product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et’s Review&amp;quot;&quot;/&gt;&lt;property id=&quot;20307&quot; value=&quot;257&quot;/&gt;&lt;/object&gt;&lt;object type=&quot;3&quot; unique_id=&quot;11909&quot;&gt;&lt;property id=&quot;20148&quot; value=&quot;5&quot;/&gt;&lt;property id=&quot;20300&quot; value=&quot;Slide 6 - &amp;quot;Solve&amp;quot;&quot;/&gt;&lt;property id=&quot;20307&quot; value=&quot;265&quot;/&gt;&lt;/object&gt;&lt;object type=&quot;3&quot; unique_id=&quot;11911&quot;&gt;&lt;property id=&quot;20148&quot; value=&quot;5&quot;/&gt;&lt;property id=&quot;20300&quot; value=&quot;Slide 7 - &amp;quot;What is the value of 28 and 42?&amp;quot;&quot;/&gt;&lt;property id=&quot;20307&quot; value=&quot;267&quot;/&gt;&lt;/object&gt;&lt;object type=&quot;3&quot; unique_id=&quot;15016&quot;&gt;&lt;property id=&quot;20148&quot; value=&quot;5&quot;/&gt;&lt;property id=&quot;20300&quot; value=&quot;Slide 5 - &amp;quot;I can multiply using partial products.&amp;quot;&quot;/&gt;&lt;property id=&quot;20307&quot; value=&quot;289&quot;/&gt;&lt;/object&gt;&lt;object type=&quot;3&quot; unique_id=&quot;15075&quot;&gt;&lt;property id=&quot;20148&quot; value=&quot;5&quot;/&gt;&lt;property id=&quot;20300&quot; value=&quot;Slide 8 - &amp;quot;A multiplication problem is shown.&amp;#x0D;&amp;#x0A;&amp;#x0D;&amp;#x0A;&amp;#x0D;&amp;#x0A;&amp;#x0D;&amp;#x0A;&amp;#x0D;&amp;#x0A;&amp;#x0D;&amp;#x0A;&amp;#x0D;&amp;#x0A;Find the missing partial product.&amp;quot;&quot;/&gt;&lt;property id=&quot;20307&quot; value=&quot;291&quot;/&gt;&lt;/object&gt;&lt;object type=&quot;3&quot; unique_id=&quot;16970&quot;&gt;&lt;property id=&quot;20148&quot; value=&quot;5&quot;/&gt;&lt;property id=&quot;20300&quot; value=&quot;Slide 3 - &amp;quot;Let’s Review&amp;quot;&quot;/&gt;&lt;property id=&quot;20307&quot; value=&quot;296&quot;/&gt;&lt;/object&gt;&lt;object type=&quot;3&quot; unique_id=&quot;18576&quot;&gt;&lt;property id=&quot;20148&quot; value=&quot;5&quot;/&gt;&lt;property id=&quot;20300&quot; value=&quot;Slide 4 - &amp;quot;Let’s Review&amp;quot;&quot;/&gt;&lt;property id=&quot;20307&quot; value=&quot;2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27989</TotalTime>
  <Words>316</Words>
  <Application>Microsoft Office PowerPoint</Application>
  <PresentationFormat>Widescreen</PresentationFormat>
  <Paragraphs>95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Symbol</vt:lpstr>
      <vt:lpstr>Office Theme</vt:lpstr>
      <vt:lpstr>Multiply 2-digit numbers using partial products</vt:lpstr>
      <vt:lpstr>Let’s Review</vt:lpstr>
      <vt:lpstr>Let’s Review</vt:lpstr>
      <vt:lpstr>Let’s Review</vt:lpstr>
      <vt:lpstr>I can multiply using partial products.</vt:lpstr>
      <vt:lpstr>Solve</vt:lpstr>
      <vt:lpstr>What is the value of 28 and 42?</vt:lpstr>
      <vt:lpstr>A multiplication problem is shown.       Find the missing partial product.</vt:lpstr>
    </vt:vector>
  </TitlesOfParts>
  <Company>SDPBC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and Writing Big Numbers</dc:title>
  <dc:creator>Sharon Summerlin</dc:creator>
  <cp:lastModifiedBy>Kristen Burgoon</cp:lastModifiedBy>
  <cp:revision>193</cp:revision>
  <dcterms:created xsi:type="dcterms:W3CDTF">2015-07-16T15:09:05Z</dcterms:created>
  <dcterms:modified xsi:type="dcterms:W3CDTF">2016-12-06T15:01:22Z</dcterms:modified>
</cp:coreProperties>
</file>